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8" r:id="rId3"/>
    <p:sldId id="286" r:id="rId4"/>
    <p:sldId id="257" r:id="rId5"/>
    <p:sldId id="285" r:id="rId6"/>
    <p:sldId id="287" r:id="rId7"/>
    <p:sldId id="288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020D0"/>
    <a:srgbClr val="0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>
      <p:cViewPr varScale="1">
        <p:scale>
          <a:sx n="47" d="100"/>
          <a:sy n="47" d="100"/>
        </p:scale>
        <p:origin x="67" y="7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82254-207D-4710-A4AE-6AC935B7DB17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834D1-77B2-4201-AF8F-FB7B85EBA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34D1-77B2-4201-AF8F-FB7B85EBA0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0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8745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6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0826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9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803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20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12EA900-369C-4C07-A81A-2DFD9F1F887F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493751B-AAC2-40B1-BE6D-4F4D2B39A7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316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D448-EBDA-424F-A539-6581ABF95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509" y="1126050"/>
            <a:ext cx="5122344" cy="2186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Spatial referencing and positioning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A0AEA-D3F8-4FC0-9487-E6506E607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191" y="3667028"/>
            <a:ext cx="5476974" cy="2196322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2000" b="1" dirty="0">
                <a:solidFill>
                  <a:srgbClr val="009900"/>
                </a:solidFill>
              </a:rPr>
              <a:t>CHAPTER 4</a:t>
            </a:r>
          </a:p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endParaRPr lang="en-US" sz="2000" b="1" dirty="0">
              <a:solidFill>
                <a:srgbClr val="009900"/>
              </a:solidFill>
            </a:endParaRPr>
          </a:p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2000" b="1" dirty="0">
                <a:solidFill>
                  <a:srgbClr val="009900"/>
                </a:solidFill>
              </a:rPr>
              <a:t>Principles of Geographic Information Systems</a:t>
            </a:r>
          </a:p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2000" b="1" dirty="0">
                <a:solidFill>
                  <a:srgbClr val="009900"/>
                </a:solidFill>
              </a:rPr>
              <a:t>An introductory textbook</a:t>
            </a:r>
          </a:p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endParaRPr lang="en-US" sz="2000" dirty="0">
              <a:solidFill>
                <a:srgbClr val="009900"/>
              </a:solidFill>
            </a:endParaRPr>
          </a:p>
        </p:txBody>
      </p:sp>
      <p:pic>
        <p:nvPicPr>
          <p:cNvPr id="1026" name="Picture 2" descr="Image result for spatial referencing and positioning">
            <a:extLst>
              <a:ext uri="{FF2B5EF4-FFF2-40B4-BE49-F238E27FC236}">
                <a16:creationId xmlns:a16="http://schemas.microsoft.com/office/drawing/2014/main" id="{5265F98E-08F4-4232-B864-1DB51B15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810" y="1291472"/>
            <a:ext cx="7721314" cy="39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0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D5B2-CAF6-47E2-9709-30CC4DE7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79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C16C-177C-4154-8D26-D6148DDA8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Latitude denoted by phi; Longitude denoted by lambda</a:t>
            </a:r>
          </a:p>
          <a:p>
            <a:r>
              <a:rPr lang="en-US" sz="2400" dirty="0"/>
              <a:t>Lines of equal latitudes – parallels; they form circles on the surface of the ellipsoid</a:t>
            </a:r>
          </a:p>
          <a:p>
            <a:r>
              <a:rPr lang="en-US" sz="2400" dirty="0"/>
              <a:t>Lines of equal longitudes – meridians; they form ellipses on the ellipsoid</a:t>
            </a:r>
          </a:p>
          <a:p>
            <a:r>
              <a:rPr lang="en-US" sz="2400" dirty="0"/>
              <a:t>The latitude of a point P is the angle between ellipsoidal through the point P and the equatorial plane; Latitude is 0 on the equator; max value is +90 degrees at North Pole and -90 degrees at South Pole.</a:t>
            </a:r>
          </a:p>
          <a:p>
            <a:r>
              <a:rPr lang="en-US" sz="2400" dirty="0"/>
              <a:t>The longitude of a point P is the angle between the meridian ellipse which passes through Greenwich and the meridian ellipse containing the point</a:t>
            </a:r>
          </a:p>
          <a:p>
            <a:r>
              <a:rPr lang="en-US" sz="2400" dirty="0"/>
              <a:t>It is measured in the equatorial plane from the meridian of Greenwich (it is zero), eastwards +180 degrees and westwards -180 degrees.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DD831-2EC2-49B1-97FD-CE7442A9A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88" y="796410"/>
            <a:ext cx="4387981" cy="6323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793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90D7C-AD28-46A1-8E5D-F24EB1A9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19200"/>
            <a:ext cx="9601200" cy="2209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flat map has only two dimensions: width (L-R) and length (B-T)</a:t>
            </a:r>
          </a:p>
          <a:p>
            <a:r>
              <a:rPr lang="en-US" sz="2800" dirty="0"/>
              <a:t>Also called planar rectangular coordinates.</a:t>
            </a:r>
          </a:p>
          <a:p>
            <a:r>
              <a:rPr lang="en-US" sz="2800" dirty="0"/>
              <a:t>X and Y Axis ;  origin is </a:t>
            </a:r>
            <a:r>
              <a:rPr lang="en-US" sz="2800" dirty="0" err="1"/>
              <a:t>x,y</a:t>
            </a:r>
            <a:r>
              <a:rPr lang="en-US" sz="2800" dirty="0"/>
              <a:t>=0 and map grid is the equally spaced coordinate 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D25A7-9100-4999-AEEB-14A6B91DC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"/>
            <a:ext cx="5161934" cy="533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CC5205-271B-455A-A826-F7A4FBBB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40" y="3570402"/>
            <a:ext cx="8463280" cy="29386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29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52AD-1159-4BB1-BA71-F3EE934E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04901"/>
            <a:ext cx="9601200" cy="3581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This is the distance d from the origin to the point concerned and an angle between a fixed direction and the direction to the point. It is given in length units.</a:t>
            </a:r>
          </a:p>
          <a:p>
            <a:pPr algn="just"/>
            <a:r>
              <a:rPr lang="en-US" sz="2400" dirty="0"/>
              <a:t>This angle is called bearing and is measured in clockwise </a:t>
            </a:r>
            <a:r>
              <a:rPr lang="en-US" sz="2400" dirty="0" err="1"/>
              <a:t>direction.It</a:t>
            </a:r>
            <a:r>
              <a:rPr lang="en-US" sz="2400" dirty="0"/>
              <a:t> is given in angular units.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3C164-4597-4E9C-80DF-B9C4681AB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95557"/>
            <a:ext cx="4196080" cy="5804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4A112-C936-4013-9DE7-EEA5CC87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90" y="3239741"/>
            <a:ext cx="9044166" cy="31102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452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297BA-626D-49AE-A635-C75280E73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78423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err="1"/>
              <a:t>Latitude,Longitude</a:t>
            </a:r>
            <a:r>
              <a:rPr lang="en-US" sz="2800" dirty="0"/>
              <a:t> ,ellipsoidal height h </a:t>
            </a:r>
          </a:p>
          <a:p>
            <a:r>
              <a:rPr lang="en-US" sz="2800" dirty="0"/>
              <a:t>H of a point is the vertical distance of the point above the ellipsoid</a:t>
            </a:r>
          </a:p>
          <a:p>
            <a:r>
              <a:rPr lang="en-US" sz="2800" dirty="0"/>
              <a:t>This coordinates can be used to define a position on the surface of the earth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2F23D-7546-47A7-A260-ACBEC59D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3470"/>
            <a:ext cx="6225760" cy="6414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27B66-F148-4596-A53A-25DEE6F15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37" y="3373330"/>
            <a:ext cx="8887326" cy="325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56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3E05-3391-4049-BC69-DC549E81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36948"/>
            <a:ext cx="9601200" cy="4006027"/>
          </a:xfrm>
        </p:spPr>
        <p:txBody>
          <a:bodyPr>
            <a:normAutofit/>
          </a:bodyPr>
          <a:lstStyle/>
          <a:p>
            <a:r>
              <a:rPr lang="en-US" sz="2800" dirty="0"/>
              <a:t>Also called 3D Cartesian Coordinates</a:t>
            </a:r>
          </a:p>
          <a:p>
            <a:r>
              <a:rPr lang="en-US" sz="2800" dirty="0"/>
              <a:t>Origin is the center of the earth; X-Axis  passes through the meridian of </a:t>
            </a:r>
            <a:r>
              <a:rPr lang="en-US" sz="2800" dirty="0" err="1"/>
              <a:t>Greenwich;Y-Axis</a:t>
            </a:r>
            <a:r>
              <a:rPr lang="en-US" sz="2800" dirty="0"/>
              <a:t> in the plane of the equator; Z-Axis coincides with the Earth’s axis of rotation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0F9EC-FB61-4CE2-BC02-AF4AD55EC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5119"/>
            <a:ext cx="5350869" cy="5590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DF668-4C81-4002-9CFD-7ABAAB308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424" y="3190655"/>
            <a:ext cx="7943850" cy="33432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148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9EF0-5157-429E-962A-A3C09A6D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2167"/>
            <a:ext cx="9601200" cy="1001598"/>
          </a:xfrm>
        </p:spPr>
        <p:txBody>
          <a:bodyPr/>
          <a:lstStyle/>
          <a:p>
            <a:r>
              <a:rPr lang="en-US" dirty="0"/>
              <a:t>Map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F8064-A1B9-486F-BC18-150B3509C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55802"/>
            <a:ext cx="9601200" cy="54298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Is a mathematically described technique of how to represent the Earth’s curved surface on a flat map.</a:t>
            </a:r>
          </a:p>
          <a:p>
            <a:r>
              <a:rPr lang="en-US" sz="2400" dirty="0"/>
              <a:t>The curved horizontal reference scale mapped onto a 2D mapping plane</a:t>
            </a:r>
          </a:p>
          <a:p>
            <a:r>
              <a:rPr lang="en-US" sz="2400" dirty="0"/>
              <a:t>Reference surface for large scale mapping:- oblate ellipsoid</a:t>
            </a:r>
          </a:p>
          <a:p>
            <a:r>
              <a:rPr lang="en-US" sz="2400" dirty="0"/>
              <a:t>Reference surface for small scale mapping:- a sphere</a:t>
            </a:r>
          </a:p>
          <a:p>
            <a:r>
              <a:rPr lang="en-US" sz="2400" dirty="0"/>
              <a:t>Mapping onto 2D means transforming each point on the reference surface with geographic coordinates             to a set of cartesian coordinates(</a:t>
            </a:r>
            <a:r>
              <a:rPr lang="en-US" sz="2400" dirty="0" err="1"/>
              <a:t>x.y</a:t>
            </a:r>
            <a:r>
              <a:rPr lang="en-US" sz="2400" dirty="0"/>
              <a:t>)</a:t>
            </a:r>
          </a:p>
          <a:p>
            <a:r>
              <a:rPr lang="en-US" sz="2400" dirty="0"/>
              <a:t>This is achieved through mapping equations</a:t>
            </a:r>
          </a:p>
          <a:p>
            <a:r>
              <a:rPr lang="en-US" sz="2400" dirty="0"/>
              <a:t>A forward mapping equation  </a:t>
            </a:r>
          </a:p>
          <a:p>
            <a:endParaRPr lang="en-US" sz="2400" dirty="0"/>
          </a:p>
          <a:p>
            <a:r>
              <a:rPr lang="en-US" sz="2400" dirty="0"/>
              <a:t>An inverse mapping equation    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58959-C5FC-42DD-8588-8C1D6D8F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490" y="3849509"/>
            <a:ext cx="690736" cy="345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3F352-F8E8-4804-BF42-7EEFDF23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78" y="5088118"/>
            <a:ext cx="1692848" cy="3906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612EE-8A0D-4357-9D8A-ADCA235C4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767" y="5880593"/>
            <a:ext cx="1616882" cy="3906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941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C4FE-10C4-4CAF-9F66-9C215C0C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4C58-DB9E-43DF-94B3-1419A1781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7A73C-50E0-4CCE-986E-C2B7687B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64" y="783750"/>
            <a:ext cx="10855220" cy="46720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80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8505-44C4-4BC4-8590-291C7154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E3A6A-DF7E-4E03-A4EA-56163ED36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B131E-F20F-4BC8-8EC0-60687BE9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03" y="77846"/>
            <a:ext cx="7006818" cy="22208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E8337-AF13-4092-A6C0-212613646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36" y="2338093"/>
            <a:ext cx="8258175" cy="22383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41011B-CDD9-4EB0-A6F6-FBECEF024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93" y="4611151"/>
            <a:ext cx="7988184" cy="21277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750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9F4B-CAFD-4D57-9C4A-57E7E6A3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Based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0A7B-E232-4F98-8C7E-07B86F25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3001"/>
            <a:ext cx="9601200" cy="53449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Importance of satellites in georeferencing</a:t>
            </a:r>
          </a:p>
          <a:p>
            <a:pPr lvl="1"/>
            <a:r>
              <a:rPr lang="en-US" sz="2400" dirty="0"/>
              <a:t>Realize geocentric reference systems</a:t>
            </a:r>
          </a:p>
          <a:p>
            <a:pPr lvl="1"/>
            <a:r>
              <a:rPr lang="en-US" sz="2400" dirty="0"/>
              <a:t>Increase the level of spatial accuracy</a:t>
            </a:r>
          </a:p>
          <a:p>
            <a:r>
              <a:rPr lang="en-US" sz="2400" dirty="0"/>
              <a:t>Need for developing positioning system</a:t>
            </a:r>
          </a:p>
          <a:p>
            <a:pPr lvl="1"/>
            <a:r>
              <a:rPr lang="en-US" sz="2400" dirty="0"/>
              <a:t>Military Use</a:t>
            </a:r>
          </a:p>
          <a:p>
            <a:pPr lvl="1"/>
            <a:r>
              <a:rPr lang="en-US" sz="2400" dirty="0"/>
              <a:t>Low cost equipment with low energy consumption at the receiver’s end.</a:t>
            </a:r>
          </a:p>
          <a:p>
            <a:pPr lvl="1"/>
            <a:r>
              <a:rPr lang="en-US" sz="2400" dirty="0"/>
              <a:t>Provision of real time results for unlimited number of users concurrently</a:t>
            </a:r>
          </a:p>
          <a:p>
            <a:pPr lvl="1"/>
            <a:r>
              <a:rPr lang="en-US" sz="2400" dirty="0"/>
              <a:t>Different levels of accuracy(military v/s civilian)</a:t>
            </a:r>
          </a:p>
          <a:p>
            <a:pPr lvl="1"/>
            <a:r>
              <a:rPr lang="en-US" sz="2400" dirty="0"/>
              <a:t>Around the clock</a:t>
            </a:r>
          </a:p>
          <a:p>
            <a:pPr lvl="1"/>
            <a:r>
              <a:rPr lang="en-US" sz="2400" dirty="0"/>
              <a:t>Weather forecast</a:t>
            </a:r>
          </a:p>
          <a:p>
            <a:pPr lvl="1"/>
            <a:r>
              <a:rPr lang="en-US" sz="2400" dirty="0"/>
              <a:t>Use of single geodetic datum</a:t>
            </a:r>
          </a:p>
        </p:txBody>
      </p:sp>
    </p:spTree>
    <p:extLst>
      <p:ext uri="{BB962C8B-B14F-4D97-AF65-F5344CB8AC3E}">
        <p14:creationId xmlns:p14="http://schemas.microsoft.com/office/powerpoint/2010/main" val="276356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A9B2-B150-4CE2-A120-684152E0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Based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87234-4765-4D4D-8594-2E8F4EA2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69324"/>
          </a:xfrm>
        </p:spPr>
        <p:txBody>
          <a:bodyPr>
            <a:normAutofit/>
          </a:bodyPr>
          <a:lstStyle/>
          <a:p>
            <a:r>
              <a:rPr lang="en-US" sz="2400" dirty="0"/>
              <a:t>Requires implementation of 3 hardware segments</a:t>
            </a:r>
          </a:p>
          <a:p>
            <a:pPr lvl="1"/>
            <a:r>
              <a:rPr lang="en-US" sz="2400" dirty="0"/>
              <a:t>Space segment (satellites and the radio signals they emit)</a:t>
            </a:r>
          </a:p>
          <a:p>
            <a:pPr lvl="1"/>
            <a:r>
              <a:rPr lang="en-US" sz="2400" dirty="0"/>
              <a:t>Control Segment (Ground stations that monitors space segment)</a:t>
            </a:r>
          </a:p>
          <a:p>
            <a:pPr lvl="1"/>
            <a:r>
              <a:rPr lang="en-US" sz="2400" dirty="0"/>
              <a:t>User Segment (Users with hardware and software who conduct positioning)</a:t>
            </a:r>
          </a:p>
          <a:p>
            <a:r>
              <a:rPr lang="en-US" sz="2400" dirty="0"/>
              <a:t>Central problem:- To determine values (X,Y,Z) of the receiver that receives satellite signals </a:t>
            </a:r>
            <a:r>
              <a:rPr lang="en-US" sz="2400" dirty="0" err="1"/>
              <a:t>i.e</a:t>
            </a:r>
            <a:r>
              <a:rPr lang="en-US" sz="2400" dirty="0"/>
              <a:t> to determine the position of the receiver with stated accuracy and precision.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92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D070-7133-4B16-B98E-0F4B9903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95" y="167326"/>
            <a:ext cx="9601200" cy="643379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 Surface for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05FAF-4DF5-4187-8442-5D2B8E36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99242"/>
            <a:ext cx="9601200" cy="292353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Surface of the earth – not uniform</a:t>
            </a:r>
          </a:p>
          <a:p>
            <a:r>
              <a:rPr lang="en-US" sz="2400" dirty="0"/>
              <a:t>To approximate the surface of the earth, 2 reference surfaces are:-</a:t>
            </a:r>
          </a:p>
          <a:p>
            <a:pPr lvl="1"/>
            <a:r>
              <a:rPr lang="en-US" sz="2400" dirty="0"/>
              <a:t>GEOID :- </a:t>
            </a:r>
            <a:r>
              <a:rPr lang="en-US" sz="2400" i="0" dirty="0"/>
              <a:t>a hypothetical solid figure whose surface corresponds to mean sea level and its imagined extension under (or over) land areas.</a:t>
            </a:r>
            <a:endParaRPr lang="en-US" sz="2400" dirty="0"/>
          </a:p>
          <a:p>
            <a:pPr lvl="1"/>
            <a:r>
              <a:rPr lang="en-US" sz="2400" dirty="0"/>
              <a:t>ELLIPSOID :- </a:t>
            </a:r>
            <a:r>
              <a:rPr lang="en-US" sz="2400" i="0" dirty="0"/>
              <a:t>surface that may be obtained from a sphere by deforming it by means of directional </a:t>
            </a:r>
            <a:r>
              <a:rPr lang="en-US" sz="2400" i="0" dirty="0" err="1"/>
              <a:t>scalings</a:t>
            </a:r>
            <a:r>
              <a:rPr lang="en-US" sz="2400" i="0" dirty="0"/>
              <a:t>, or more generally, of an affine transformation.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BD9D9-1A08-49E8-9386-36A61213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4035898"/>
            <a:ext cx="8877300" cy="25050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362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422A-4FB3-4567-A398-4EC00BF0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Absolute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CE17-530D-4559-A3FF-47EFFF20D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76" y="1300899"/>
            <a:ext cx="9601200" cy="5296671"/>
          </a:xfrm>
        </p:spPr>
        <p:txBody>
          <a:bodyPr>
            <a:normAutofit fontScale="92500"/>
          </a:bodyPr>
          <a:lstStyle/>
          <a:p>
            <a:endParaRPr lang="en-US" sz="2400" dirty="0"/>
          </a:p>
          <a:p>
            <a:r>
              <a:rPr lang="en-US" sz="2400" dirty="0"/>
              <a:t>Working:-</a:t>
            </a:r>
          </a:p>
          <a:p>
            <a:r>
              <a:rPr lang="en-US" sz="2400" dirty="0"/>
              <a:t>A satellite equipped with a clock, at a specific moment sends a radio message that includes </a:t>
            </a:r>
            <a:r>
              <a:rPr lang="en-US" sz="2400" dirty="0" err="1"/>
              <a:t>i</a:t>
            </a:r>
            <a:r>
              <a:rPr lang="en-US" sz="2400" dirty="0"/>
              <a:t>) the satellite identifier, ii)the position in orbit and  iii) its clock readings.</a:t>
            </a:r>
          </a:p>
          <a:p>
            <a:r>
              <a:rPr lang="en-US" sz="2400" dirty="0"/>
              <a:t>A </a:t>
            </a:r>
            <a:r>
              <a:rPr lang="en-US" sz="2400" dirty="0" err="1"/>
              <a:t>receiver,also</a:t>
            </a:r>
            <a:r>
              <a:rPr lang="en-US" sz="2400" dirty="0"/>
              <a:t> equipped with a clock, receives the message slightly later, and reads its own clock.</a:t>
            </a:r>
          </a:p>
          <a:p>
            <a:r>
              <a:rPr lang="en-US" sz="2400" dirty="0"/>
              <a:t>From the time delay observed between 2 clock readings and knowing the speed of transmission between satellite and the receiver, the receiver can compute the distance to the sender, called the satellite’s </a:t>
            </a:r>
            <a:r>
              <a:rPr lang="en-US" sz="2400" dirty="0" err="1"/>
              <a:t>pseudorange</a:t>
            </a:r>
            <a:r>
              <a:rPr lang="en-US" sz="2400" dirty="0"/>
              <a:t>.</a:t>
            </a:r>
          </a:p>
          <a:p>
            <a:r>
              <a:rPr lang="en-US" sz="2400" dirty="0"/>
              <a:t>Satellite clocks and receiver clocks are not synchronized.</a:t>
            </a:r>
          </a:p>
          <a:p>
            <a:r>
              <a:rPr lang="en-US" sz="2400" dirty="0"/>
              <a:t>Differences in time reading between receiver and satellite clocks</a:t>
            </a:r>
          </a:p>
          <a:p>
            <a:r>
              <a:rPr lang="en-US" sz="2400" dirty="0"/>
              <a:t>Variable: (X,Y,Z,     t)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69FCD4-4CC5-4519-8166-2327CD08657E}"/>
              </a:ext>
            </a:extLst>
          </p:cNvPr>
          <p:cNvSpPr/>
          <p:nvPr/>
        </p:nvSpPr>
        <p:spPr>
          <a:xfrm>
            <a:off x="3487918" y="6240545"/>
            <a:ext cx="197963" cy="2262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6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43DE-F8A8-4E6B-AAE6-03F8996B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13607-1786-453C-9513-E8048390A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7B492-113A-45D1-92B6-CFDB3823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209" y="275949"/>
            <a:ext cx="8339579" cy="22527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432FC-7770-43EF-BD56-31ADBD67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02" y="2626328"/>
            <a:ext cx="7929391" cy="40865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621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1130-3FCF-4FC6-B132-385D9804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Time, Clocks and World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0C68E-53F2-4059-A60A-D0E65ED1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9920"/>
            <a:ext cx="9601200" cy="4480560"/>
          </a:xfrm>
        </p:spPr>
        <p:txBody>
          <a:bodyPr>
            <a:normAutofit/>
          </a:bodyPr>
          <a:lstStyle/>
          <a:p>
            <a:r>
              <a:rPr lang="en-US" sz="2400" dirty="0"/>
              <a:t>Position of sun in the sky</a:t>
            </a:r>
          </a:p>
          <a:p>
            <a:r>
              <a:rPr lang="en-US" sz="2400" dirty="0"/>
              <a:t>Time Zones – 24 geographic strips between certain longitudes that are multiples of 15 degrees.</a:t>
            </a:r>
          </a:p>
          <a:p>
            <a:r>
              <a:rPr lang="en-US" sz="2400" dirty="0"/>
              <a:t>GMT – Greenwich Mean Time – a system based on mean solar time at the meridian of Greenwich, UK – conventional 0-meridian</a:t>
            </a:r>
          </a:p>
          <a:p>
            <a:r>
              <a:rPr lang="en-US" sz="2400" dirty="0"/>
              <a:t>GMT replaced by UT – Universal Time based on the meridian crossing of stars.</a:t>
            </a:r>
          </a:p>
          <a:p>
            <a:r>
              <a:rPr lang="en-US" sz="2400" dirty="0"/>
              <a:t>Co-ordinated Universal Time (UTC) – is used in satellite positioning and is maintained with atomic clocks.</a:t>
            </a:r>
          </a:p>
        </p:txBody>
      </p:sp>
    </p:spTree>
    <p:extLst>
      <p:ext uri="{BB962C8B-B14F-4D97-AF65-F5344CB8AC3E}">
        <p14:creationId xmlns:p14="http://schemas.microsoft.com/office/powerpoint/2010/main" val="222669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7987-888F-49B6-B732-E57FF1F8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Absolute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6F4E7-3EB9-4977-B0BA-73F9429D6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70582"/>
            <a:ext cx="9601200" cy="483595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Errors related to space segment</a:t>
            </a:r>
          </a:p>
          <a:p>
            <a:pPr lvl="1"/>
            <a:r>
              <a:rPr lang="en-US" sz="2800" dirty="0"/>
              <a:t>Selective availability</a:t>
            </a:r>
          </a:p>
          <a:p>
            <a:pPr lvl="1"/>
            <a:r>
              <a:rPr lang="en-US" sz="2800" dirty="0"/>
              <a:t>Incorrect information </a:t>
            </a:r>
          </a:p>
          <a:p>
            <a:pPr lvl="2"/>
            <a:r>
              <a:rPr lang="en-US" sz="2400" dirty="0"/>
              <a:t>Incorrect clock reading:- A clock reading that is off by 0.000001 sec causes an error in the satellite’s </a:t>
            </a:r>
            <a:r>
              <a:rPr lang="en-US" sz="2400" dirty="0" err="1"/>
              <a:t>pseudorange</a:t>
            </a:r>
            <a:r>
              <a:rPr lang="en-US" sz="2400" dirty="0"/>
              <a:t> of approximately 300m</a:t>
            </a:r>
          </a:p>
          <a:p>
            <a:pPr lvl="2"/>
            <a:r>
              <a:rPr lang="en-US" sz="2400" dirty="0"/>
              <a:t>Incorrect orbit position:- The orbit is easy to describe if both bodies are considered as point masses. In reality, they are not stationary and there are disturbances due to solar and lunar gravitation.</a:t>
            </a:r>
          </a:p>
          <a:p>
            <a:r>
              <a:rPr lang="en-US" sz="2800" dirty="0"/>
              <a:t>Control segment in the ground controls the errors</a:t>
            </a:r>
          </a:p>
          <a:p>
            <a:r>
              <a:rPr lang="en-US" sz="2800" dirty="0"/>
              <a:t>If unacceptable errors found, a satellite is labelled unhealthy.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4600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3FE3-C276-4707-8442-03494AD2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Absolute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2DB0-E4B1-4CEF-8897-70AAF084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9" y="1645563"/>
            <a:ext cx="5476973" cy="4988917"/>
          </a:xfrm>
        </p:spPr>
        <p:txBody>
          <a:bodyPr>
            <a:normAutofit/>
          </a:bodyPr>
          <a:lstStyle/>
          <a:p>
            <a:r>
              <a:rPr lang="en-US" dirty="0"/>
              <a:t>Errors related to medium</a:t>
            </a:r>
          </a:p>
          <a:p>
            <a:pPr lvl="1"/>
            <a:r>
              <a:rPr lang="en-US" dirty="0"/>
              <a:t>Stratosphere and mesosphere are harmless</a:t>
            </a:r>
          </a:p>
          <a:p>
            <a:pPr lvl="1"/>
            <a:r>
              <a:rPr lang="en-US" dirty="0"/>
              <a:t>Troposphere:- approx. 14 km high just above the surface of the earth. It holds atmospheric oxygen and delays radio waves.</a:t>
            </a:r>
          </a:p>
          <a:p>
            <a:pPr lvl="1"/>
            <a:r>
              <a:rPr lang="en-US" dirty="0"/>
              <a:t>Ionosphere:- outward part of the atmosphere that starts at an altitude of 90 km. It holds many electrically charged atoms, forms protection against various forms of radiation from space.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D50B7-B173-4A30-B6FE-160C92EC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343" y="1475885"/>
            <a:ext cx="5229542" cy="4309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DBC1E-4E10-487F-8173-1E273E057E9F}"/>
              </a:ext>
            </a:extLst>
          </p:cNvPr>
          <p:cNvSpPr/>
          <p:nvPr/>
        </p:nvSpPr>
        <p:spPr>
          <a:xfrm>
            <a:off x="10416619" y="1527142"/>
            <a:ext cx="1376313" cy="546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F1667-9CF6-4543-8B4C-71303212021A}"/>
              </a:ext>
            </a:extLst>
          </p:cNvPr>
          <p:cNvSpPr/>
          <p:nvPr/>
        </p:nvSpPr>
        <p:spPr>
          <a:xfrm>
            <a:off x="10389910" y="2150882"/>
            <a:ext cx="1376313" cy="403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42A0D-9BDE-44A7-B443-39EA8BC3B295}"/>
              </a:ext>
            </a:extLst>
          </p:cNvPr>
          <p:cNvSpPr/>
          <p:nvPr/>
        </p:nvSpPr>
        <p:spPr>
          <a:xfrm>
            <a:off x="10250073" y="3453351"/>
            <a:ext cx="1478442" cy="403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252FFB-E1B0-4106-9B4E-93A6901DAA7F}"/>
              </a:ext>
            </a:extLst>
          </p:cNvPr>
          <p:cNvSpPr/>
          <p:nvPr/>
        </p:nvSpPr>
        <p:spPr>
          <a:xfrm>
            <a:off x="10289349" y="4652129"/>
            <a:ext cx="1478442" cy="403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A3055D-4F6F-45BC-98A1-2647F3BAB375}"/>
              </a:ext>
            </a:extLst>
          </p:cNvPr>
          <p:cNvSpPr/>
          <p:nvPr/>
        </p:nvSpPr>
        <p:spPr>
          <a:xfrm>
            <a:off x="10906811" y="5351287"/>
            <a:ext cx="1013379" cy="403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8D47-3FC5-4CD4-A1B9-D9071A65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Absolute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60F7A-4A12-4E98-B50A-9575AAAA2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294" y="1739245"/>
            <a:ext cx="9601200" cy="3581400"/>
          </a:xfrm>
        </p:spPr>
        <p:txBody>
          <a:bodyPr/>
          <a:lstStyle/>
          <a:p>
            <a:r>
              <a:rPr lang="en-US" dirty="0"/>
              <a:t>Errors related to receiver’s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26401-CFB0-4C58-A8D2-FBD01F26E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514305"/>
            <a:ext cx="9595646" cy="3581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7313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DA7F-BC83-46FB-AF9D-57DA1A07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Absolute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AFEB-2362-43B2-B352-B5DE2653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en-US" dirty="0"/>
              <a:t>Errors related to relative geometry of satellites and receiver – GDOP error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64C55-2B44-4C93-AF7C-979ECEE3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57" y="2320859"/>
            <a:ext cx="10771560" cy="3209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049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9BCB-4E3A-4CE8-8BF7-037F6814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65AA-614E-45A9-B7A9-EA39D7A3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7971"/>
            <a:ext cx="9601200" cy="4619133"/>
          </a:xfrm>
        </p:spPr>
        <p:txBody>
          <a:bodyPr>
            <a:normAutofit/>
          </a:bodyPr>
          <a:lstStyle/>
          <a:p>
            <a:r>
              <a:rPr lang="en-US" dirty="0"/>
              <a:t>Solution for errors in absolute positioning:- Perform many position computations and determine the average over solutions</a:t>
            </a:r>
          </a:p>
          <a:p>
            <a:r>
              <a:rPr lang="en-US" dirty="0"/>
              <a:t>This will address random errors like signal noise, selective </a:t>
            </a:r>
            <a:r>
              <a:rPr lang="en-US" dirty="0" err="1"/>
              <a:t>availability,multipath</a:t>
            </a:r>
            <a:r>
              <a:rPr lang="en-US" dirty="0"/>
              <a:t> to some extent; but not address systematic errors like incorrect satellite data, atmospheric delays and GDOP effects.</a:t>
            </a:r>
          </a:p>
          <a:p>
            <a:r>
              <a:rPr lang="en-US" dirty="0"/>
              <a:t>Reference receiver and target receiver; 70-200 km apart</a:t>
            </a:r>
          </a:p>
          <a:p>
            <a:r>
              <a:rPr lang="en-US" dirty="0"/>
              <a:t>Reference receiver will determine its </a:t>
            </a:r>
            <a:r>
              <a:rPr lang="en-US" dirty="0" err="1"/>
              <a:t>pseudorange</a:t>
            </a:r>
            <a:r>
              <a:rPr lang="en-US" dirty="0"/>
              <a:t> error.</a:t>
            </a:r>
          </a:p>
          <a:p>
            <a:r>
              <a:rPr lang="en-US" dirty="0"/>
              <a:t>Target receiver will apply the corrections for each of the four satellite signals that it uses for positioning.</a:t>
            </a:r>
          </a:p>
          <a:p>
            <a:r>
              <a:rPr lang="en-US" dirty="0"/>
              <a:t>Inverted relative positioning:- Target receiver does not correct the error, but uses its data link to upload its positioning/timing information to a central repository where corrections are applied. Not useful where many target receivers are needed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7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DF8A-7BF6-45E2-9172-B06C1019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D579-4E66-4744-90A0-148DAFD5E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2367"/>
            <a:ext cx="9601200" cy="4143080"/>
          </a:xfrm>
        </p:spPr>
        <p:txBody>
          <a:bodyPr>
            <a:normAutofit/>
          </a:bodyPr>
          <a:lstStyle/>
          <a:p>
            <a:r>
              <a:rPr lang="en-US" sz="2400" dirty="0"/>
              <a:t>An integrated, systematic network of reference receivers covering a large area like the whole globe.</a:t>
            </a:r>
          </a:p>
          <a:p>
            <a:r>
              <a:rPr lang="en-US" sz="2400" dirty="0"/>
              <a:t>Network of reference stations – each monitoring the signals and their errors.</a:t>
            </a:r>
          </a:p>
          <a:p>
            <a:r>
              <a:rPr lang="en-US" sz="2400" dirty="0"/>
              <a:t>One/more control centers receive the reference station </a:t>
            </a:r>
            <a:r>
              <a:rPr lang="en-US" sz="2400" dirty="0" err="1"/>
              <a:t>data,verify</a:t>
            </a:r>
            <a:r>
              <a:rPr lang="en-US" sz="2400" dirty="0"/>
              <a:t> the correctness and relay this information to a geostationary satellite.</a:t>
            </a:r>
          </a:p>
          <a:p>
            <a:r>
              <a:rPr lang="en-US" sz="2400" dirty="0"/>
              <a:t>This satellite will retransmit the correctional data to the area it covers.</a:t>
            </a:r>
          </a:p>
          <a:p>
            <a:r>
              <a:rPr lang="en-US" sz="2400" dirty="0"/>
              <a:t>Target receivers in that area correct the errors and obtain accurate position fixes.</a:t>
            </a:r>
          </a:p>
        </p:txBody>
      </p:sp>
    </p:spTree>
    <p:extLst>
      <p:ext uri="{BB962C8B-B14F-4D97-AF65-F5344CB8AC3E}">
        <p14:creationId xmlns:p14="http://schemas.microsoft.com/office/powerpoint/2010/main" val="1220041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4048-B9DD-4AFB-A3BF-DB62561B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855-D019-44D4-A32A-CE42E7809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GPS</a:t>
            </a:r>
          </a:p>
          <a:p>
            <a:r>
              <a:rPr lang="en-US" sz="2800" dirty="0"/>
              <a:t>GLONASS</a:t>
            </a:r>
          </a:p>
          <a:p>
            <a:r>
              <a:rPr lang="en-US" sz="2800" dirty="0"/>
              <a:t>Galileo</a:t>
            </a:r>
          </a:p>
        </p:txBody>
      </p:sp>
    </p:spTree>
    <p:extLst>
      <p:ext uri="{BB962C8B-B14F-4D97-AF65-F5344CB8AC3E}">
        <p14:creationId xmlns:p14="http://schemas.microsoft.com/office/powerpoint/2010/main" val="69665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3965-57AE-410D-9DCC-CB07D5D8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Geoid and ellipsoid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D09B-FC86-4C41-B9CA-81C10983A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7B99C-3377-46CB-BAC7-7AB2F65F0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51" y="1772239"/>
            <a:ext cx="3794289" cy="3059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53E34-9AF9-4DF5-A082-C7FE00D54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835" y="1750419"/>
            <a:ext cx="5055965" cy="30813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976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21CC-3670-4B9F-B236-975C725E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8280"/>
            <a:ext cx="9601200" cy="1485900"/>
          </a:xfrm>
        </p:spPr>
        <p:txBody>
          <a:bodyPr/>
          <a:lstStyle/>
          <a:p>
            <a:r>
              <a:rPr lang="en-US" dirty="0"/>
              <a:t>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A4C1-B486-4F60-9BB0-A8A89BEC7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33120"/>
            <a:ext cx="9601200" cy="602488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NAVSTAR Global Positioning System – 1994  - American</a:t>
            </a:r>
          </a:p>
          <a:p>
            <a:r>
              <a:rPr lang="en-US" sz="2400" dirty="0"/>
              <a:t>Providing PPS (Precise Positioning System) to military and US govt agencies and SPS (Standard Positioning System) to civilians throughout the world.</a:t>
            </a:r>
          </a:p>
          <a:p>
            <a:r>
              <a:rPr lang="en-US" sz="2400" dirty="0"/>
              <a:t>Space segment -  24 satellites – each orbit our planet at an altitude of 20200 km.</a:t>
            </a:r>
          </a:p>
          <a:p>
            <a:r>
              <a:rPr lang="en-US" sz="2400" dirty="0"/>
              <a:t>These satellites are organized in six orbital planes, with an angle of inclination of 55-63 degrees with the equatorial plane, normally having 4 satellites each.</a:t>
            </a:r>
          </a:p>
          <a:p>
            <a:r>
              <a:rPr lang="en-US" sz="2400" dirty="0"/>
              <a:t>This means the receiver on earth will have between 5-8 satellites in view at a point of time.</a:t>
            </a:r>
          </a:p>
          <a:p>
            <a:r>
              <a:rPr lang="en-US" sz="2400" dirty="0"/>
              <a:t>Control segment – master control in </a:t>
            </a:r>
            <a:r>
              <a:rPr lang="en-US" sz="2400" dirty="0" err="1"/>
              <a:t>Colorado,US</a:t>
            </a:r>
            <a:r>
              <a:rPr lang="en-US" sz="2400" dirty="0"/>
              <a:t> and monitor stations in a belt around the equator.</a:t>
            </a:r>
          </a:p>
          <a:p>
            <a:r>
              <a:rPr lang="en-US" sz="2400" dirty="0"/>
              <a:t>The NAVSTAR satellites transmit 2 radio signals:- L1 frequency at 1575.42 MHz and L2 frequency at 1227.60 MHz</a:t>
            </a:r>
          </a:p>
        </p:txBody>
      </p:sp>
    </p:spTree>
    <p:extLst>
      <p:ext uri="{BB962C8B-B14F-4D97-AF65-F5344CB8AC3E}">
        <p14:creationId xmlns:p14="http://schemas.microsoft.com/office/powerpoint/2010/main" val="2822231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26BB-3255-40CC-9F72-6B9B5C2F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21F48-C2D6-4988-9F4C-71E00C5FE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BB71B-2F38-48CF-B63A-59E4CF61A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30" y="1630984"/>
            <a:ext cx="8933370" cy="4445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02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F0D1-A9F3-47C6-9712-11D3F244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GLONASS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6C6E-5889-44FF-830F-7DC6CEA04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5105"/>
            <a:ext cx="9601200" cy="4447095"/>
          </a:xfrm>
        </p:spPr>
        <p:txBody>
          <a:bodyPr>
            <a:normAutofit/>
          </a:bodyPr>
          <a:lstStyle/>
          <a:p>
            <a:r>
              <a:rPr lang="en-US" sz="2400" dirty="0"/>
              <a:t>Global Orbiting Navigational Satellite System</a:t>
            </a:r>
          </a:p>
          <a:p>
            <a:r>
              <a:rPr lang="en-US" sz="2400" dirty="0"/>
              <a:t>Russian Space Force</a:t>
            </a:r>
          </a:p>
          <a:p>
            <a:r>
              <a:rPr lang="en-US" sz="2400" dirty="0"/>
              <a:t>GPS better than GLONASS due to its application for civilians</a:t>
            </a:r>
          </a:p>
          <a:p>
            <a:r>
              <a:rPr lang="en-US" sz="2400" dirty="0"/>
              <a:t>Space segment – 24 satellites organized in 3 orbital planes with an inclination of 64.8 degrees with the equator orbiting altitude – 19130km, period of revolution of 11 </a:t>
            </a:r>
            <a:r>
              <a:rPr lang="en-US" sz="2400" dirty="0" err="1"/>
              <a:t>hrs</a:t>
            </a:r>
            <a:r>
              <a:rPr lang="en-US" sz="2400" dirty="0"/>
              <a:t> 16min.</a:t>
            </a:r>
          </a:p>
          <a:p>
            <a:r>
              <a:rPr lang="en-US" sz="2400" dirty="0"/>
              <a:t>Radio frequencies – L1 frequency – 1605 MHz ; L2 frequency – 1248 MHz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2373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1B96-9E45-4ED4-849D-0C481E04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4642-51D7-45FC-B448-FF070F1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2720"/>
            <a:ext cx="9601200" cy="4424680"/>
          </a:xfrm>
        </p:spPr>
        <p:txBody>
          <a:bodyPr>
            <a:normAutofit/>
          </a:bodyPr>
          <a:lstStyle/>
          <a:p>
            <a:r>
              <a:rPr lang="en-US" sz="2400" dirty="0"/>
              <a:t>European Union</a:t>
            </a:r>
          </a:p>
          <a:p>
            <a:r>
              <a:rPr lang="en-US" sz="2400" dirty="0"/>
              <a:t>27 satellites, orbiting in 1 of 3 equally spaced circular orbits at an elevation of 23222 km inclined at 56 degrees with the equator.</a:t>
            </a:r>
          </a:p>
        </p:txBody>
      </p:sp>
    </p:spTree>
    <p:extLst>
      <p:ext uri="{BB962C8B-B14F-4D97-AF65-F5344CB8AC3E}">
        <p14:creationId xmlns:p14="http://schemas.microsoft.com/office/powerpoint/2010/main" val="1833184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7873"/>
            <a:ext cx="9601200" cy="810491"/>
          </a:xfrm>
        </p:spPr>
        <p:txBody>
          <a:bodyPr>
            <a:normAutofit fontScale="90000"/>
          </a:bodyPr>
          <a:lstStyle/>
          <a:p>
            <a:r>
              <a:rPr lang="en-US" dirty="0"/>
              <a:t>Navigation with Indian Constellation (</a:t>
            </a:r>
            <a:r>
              <a:rPr lang="en-US" dirty="0" err="1"/>
              <a:t>NavIC</a:t>
            </a:r>
            <a:r>
              <a:rPr lang="en-US" dirty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23816"/>
            <a:ext cx="9601200" cy="5167747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ISRO has established a regional navigation satellite system called Navigation with Indian Constellation (</a:t>
            </a:r>
            <a:r>
              <a:rPr lang="en-IN" dirty="0" err="1"/>
              <a:t>NavIC</a:t>
            </a:r>
            <a:r>
              <a:rPr lang="en-IN" dirty="0"/>
              <a:t>). </a:t>
            </a:r>
            <a:endParaRPr lang="en-IN" dirty="0" smtClean="0"/>
          </a:p>
          <a:p>
            <a:r>
              <a:rPr lang="en-IN" dirty="0" err="1" smtClean="0"/>
              <a:t>NavIC</a:t>
            </a:r>
            <a:r>
              <a:rPr lang="en-IN" dirty="0" smtClean="0"/>
              <a:t> </a:t>
            </a:r>
            <a:r>
              <a:rPr lang="en-IN" dirty="0"/>
              <a:t>was </a:t>
            </a:r>
            <a:r>
              <a:rPr lang="en-IN" dirty="0" smtClean="0"/>
              <a:t>earlier known </a:t>
            </a:r>
            <a:r>
              <a:rPr lang="en-IN" dirty="0"/>
              <a:t>as Indian Regional Navigation Satellite System (IRNSS</a:t>
            </a:r>
            <a:r>
              <a:rPr lang="en-IN" dirty="0" smtClean="0"/>
              <a:t>).</a:t>
            </a:r>
          </a:p>
          <a:p>
            <a:r>
              <a:rPr lang="en-US" dirty="0" err="1"/>
              <a:t>NavIC</a:t>
            </a:r>
            <a:r>
              <a:rPr lang="en-US" dirty="0"/>
              <a:t> is designed with a constellation of 7 satellites and a network of ground stations operating 24 x 7. </a:t>
            </a:r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satellites of the constellation are placed in geostationary orbit, at 32.5°E, 83°E and 129.5°E respectively, </a:t>
            </a:r>
          </a:p>
          <a:p>
            <a:r>
              <a:rPr lang="en-US" dirty="0" smtClean="0"/>
              <a:t>four </a:t>
            </a:r>
            <a:r>
              <a:rPr lang="en-US" dirty="0"/>
              <a:t>satellites are placed in inclined geosynchronous orbit with equatorial crossing of 55°E and 111.75°E respectively, with inclination of 29° (two satellites in each plane).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ground network consists of control </a:t>
            </a:r>
            <a:r>
              <a:rPr lang="en-US" dirty="0" err="1"/>
              <a:t>centre</a:t>
            </a:r>
            <a:r>
              <a:rPr lang="en-US" dirty="0"/>
              <a:t>, precise timing facility, range and integrity monitoring stations, two-way ranging stations, etc</a:t>
            </a:r>
            <a:r>
              <a:rPr lang="en-US" dirty="0" smtClean="0"/>
              <a:t>.</a:t>
            </a:r>
          </a:p>
          <a:p>
            <a:r>
              <a:rPr lang="en-US" dirty="0" err="1"/>
              <a:t>NavIC</a:t>
            </a:r>
            <a:r>
              <a:rPr lang="en-US" dirty="0"/>
              <a:t> offers two services: Standard Position Service (SPS) for civilian users and Restricted Service (RS) for strategic users</a:t>
            </a:r>
            <a:r>
              <a:rPr lang="en-US" dirty="0" smtClean="0"/>
              <a:t>.</a:t>
            </a:r>
          </a:p>
          <a:p>
            <a:r>
              <a:rPr lang="en-IN" dirty="0" err="1"/>
              <a:t>NavIC</a:t>
            </a:r>
            <a:r>
              <a:rPr lang="en-IN" dirty="0"/>
              <a:t> SPS signals are interoperable with the other global navigation satellite system (GNSS) signals namely GPS, </a:t>
            </a:r>
            <a:r>
              <a:rPr lang="en-IN" dirty="0" err="1"/>
              <a:t>Glonass</a:t>
            </a:r>
            <a:r>
              <a:rPr lang="en-IN" dirty="0"/>
              <a:t>, Galileo 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63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DF07-DC35-4B34-BFB0-870E68BE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1594"/>
            <a:ext cx="9601200" cy="742950"/>
          </a:xfrm>
        </p:spPr>
        <p:txBody>
          <a:bodyPr/>
          <a:lstStyle/>
          <a:p>
            <a:r>
              <a:rPr lang="en-US" dirty="0"/>
              <a:t>The Geoid and the vertical datum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64638-1E28-41F7-8FAA-82C47F73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31217"/>
            <a:ext cx="10525027" cy="5608948"/>
          </a:xfrm>
        </p:spPr>
        <p:txBody>
          <a:bodyPr>
            <a:normAutofit/>
          </a:bodyPr>
          <a:lstStyle/>
          <a:p>
            <a:r>
              <a:rPr lang="en-US" dirty="0"/>
              <a:t>Assumption:- </a:t>
            </a:r>
          </a:p>
          <a:p>
            <a:pPr lvl="1"/>
            <a:r>
              <a:rPr lang="en-US" dirty="0"/>
              <a:t>Entire earth surface is largely covered by water</a:t>
            </a:r>
          </a:p>
          <a:p>
            <a:pPr lvl="1"/>
            <a:r>
              <a:rPr lang="en-US" dirty="0"/>
              <a:t>Water surface is affected by gravity (ignoring tidal and current effects)</a:t>
            </a:r>
          </a:p>
          <a:p>
            <a:r>
              <a:rPr lang="en-US" dirty="0"/>
              <a:t>Therefore, direction of gravity (plumb line) is dependent on the mass distribution inside the earth</a:t>
            </a:r>
          </a:p>
          <a:p>
            <a:r>
              <a:rPr lang="en-US" dirty="0"/>
              <a:t>The plumb line through any surface point is always perpendicular to it.</a:t>
            </a:r>
          </a:p>
          <a:p>
            <a:r>
              <a:rPr lang="en-US" dirty="0"/>
              <a:t>Geoid is used to describe heights</a:t>
            </a:r>
          </a:p>
          <a:p>
            <a:r>
              <a:rPr lang="en-US" dirty="0"/>
              <a:t>For this, the ocean’s water level is registered using tide gauges (mareographs).</a:t>
            </a:r>
          </a:p>
          <a:p>
            <a:r>
              <a:rPr lang="en-US" dirty="0"/>
              <a:t>The registrations are averaged and are called mean sea level.</a:t>
            </a:r>
          </a:p>
          <a:p>
            <a:r>
              <a:rPr lang="en-US" dirty="0"/>
              <a:t>For </a:t>
            </a:r>
            <a:r>
              <a:rPr lang="en-US" dirty="0" err="1"/>
              <a:t>eg</a:t>
            </a:r>
            <a:r>
              <a:rPr lang="en-US" dirty="0"/>
              <a:t>:- For Netherlands and Germany, the local mean sea level is realized through the Amsterdam tide gauge (zero height).</a:t>
            </a:r>
          </a:p>
          <a:p>
            <a:r>
              <a:rPr lang="en-US" dirty="0"/>
              <a:t>The height of any point is determined through a technique called as geodetic levelling,</a:t>
            </a:r>
          </a:p>
          <a:p>
            <a:r>
              <a:rPr lang="en-US" dirty="0"/>
              <a:t>The height determined with respect to tide gauge is known as orthometric height.</a:t>
            </a:r>
          </a:p>
        </p:txBody>
      </p:sp>
    </p:spTree>
    <p:extLst>
      <p:ext uri="{BB962C8B-B14F-4D97-AF65-F5344CB8AC3E}">
        <p14:creationId xmlns:p14="http://schemas.microsoft.com/office/powerpoint/2010/main" val="399075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C40E-E6AD-44F1-9B8C-32570ADA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6753"/>
            <a:ext cx="9601200" cy="1485900"/>
          </a:xfrm>
        </p:spPr>
        <p:txBody>
          <a:bodyPr/>
          <a:lstStyle/>
          <a:p>
            <a:r>
              <a:rPr lang="en-US" dirty="0"/>
              <a:t>The Geoid and the vertical datum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092C-CDBE-442D-A2F5-ABBAAB3F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81726"/>
            <a:ext cx="9601200" cy="23472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/>
              <a:t>The local vertical datum is implemented through a levelling network.</a:t>
            </a:r>
          </a:p>
          <a:p>
            <a:pPr algn="just"/>
            <a:r>
              <a:rPr lang="en-US" sz="2800" dirty="0"/>
              <a:t>A levelling network consists of benchmarks whose height above mean sea level has been determined through geodetic levelling.</a:t>
            </a:r>
          </a:p>
          <a:p>
            <a:pPr algn="just"/>
            <a:r>
              <a:rPr lang="en-US" sz="2800" dirty="0"/>
              <a:t>So, the surveyors need not start from the beginning </a:t>
            </a:r>
            <a:r>
              <a:rPr lang="en-US" sz="2800" dirty="0" err="1"/>
              <a:t>everytime</a:t>
            </a:r>
            <a:r>
              <a:rPr lang="en-US" sz="2800" dirty="0"/>
              <a:t> they need to determine the height of a new point.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3CB64-5CED-47CD-855E-96E3E85D0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85622"/>
            <a:ext cx="9239250" cy="3095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024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1600-546C-4A24-94A1-CBCF837C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ellipsoid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A503-6C88-486A-BC7D-C8B7C8D74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71760"/>
            <a:ext cx="9601200" cy="139988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Reference surface for heights – geoid</a:t>
            </a:r>
          </a:p>
          <a:p>
            <a:r>
              <a:rPr lang="en-US" sz="2800" dirty="0"/>
              <a:t>Reference surface for horizontal co-ordinates – oblate ellipsoid</a:t>
            </a:r>
          </a:p>
          <a:p>
            <a:r>
              <a:rPr lang="en-US" sz="2800" dirty="0"/>
              <a:t>An ellipsoid is formed when an ellipse is rotated about its minor axis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CD844-C15B-47E1-8C97-234E3559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084" y="3429000"/>
            <a:ext cx="5283832" cy="28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C4A4-F06B-421D-B69E-BB3592F5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33235"/>
            <a:ext cx="9601200" cy="690513"/>
          </a:xfrm>
        </p:spPr>
        <p:txBody>
          <a:bodyPr/>
          <a:lstStyle/>
          <a:p>
            <a:r>
              <a:rPr lang="en-US" dirty="0"/>
              <a:t>Local and Global horizontal datum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A920-8B7D-498F-8D43-2B4B87AC9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6" y="1027325"/>
            <a:ext cx="5420412" cy="515646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Local Horizontal Datum</a:t>
            </a:r>
          </a:p>
          <a:p>
            <a:pPr lvl="1" algn="just"/>
            <a:r>
              <a:rPr lang="en-US" sz="2400" dirty="0"/>
              <a:t> latitude and longitude</a:t>
            </a:r>
          </a:p>
          <a:p>
            <a:pPr lvl="1" algn="just"/>
            <a:r>
              <a:rPr lang="en-US" sz="2400" dirty="0" err="1"/>
              <a:t>Realised</a:t>
            </a:r>
            <a:r>
              <a:rPr lang="en-US" sz="2400" dirty="0"/>
              <a:t> through a triangulation network</a:t>
            </a:r>
          </a:p>
          <a:p>
            <a:pPr lvl="1" algn="just"/>
            <a:r>
              <a:rPr lang="en-US" sz="2400" dirty="0"/>
              <a:t>The angles in each triangle are measured along with a fundamental point in the triangle</a:t>
            </a:r>
          </a:p>
          <a:p>
            <a:pPr lvl="1" algn="just"/>
            <a:r>
              <a:rPr lang="en-US" sz="2400" dirty="0"/>
              <a:t>The angle measurement along with the point co-ordinates are used to derive the geographic co-ordinates </a:t>
            </a:r>
            <a:r>
              <a:rPr lang="en-US" sz="2400" dirty="0" err="1"/>
              <a:t>i.e</a:t>
            </a:r>
            <a:r>
              <a:rPr lang="en-US" sz="2400" dirty="0"/>
              <a:t> latitudes and longitudes</a:t>
            </a:r>
          </a:p>
          <a:p>
            <a:pPr algn="just"/>
            <a:r>
              <a:rPr lang="en-US" sz="2400" dirty="0"/>
              <a:t>Global Horizontal Datum – (X,Y,Z)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6188B-0196-443E-B105-529049E52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64" y="923748"/>
            <a:ext cx="3781425" cy="426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EF0FAF-2CC7-4201-BE63-2EF558F9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866" y="4093587"/>
            <a:ext cx="3052357" cy="26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5F39-7C4C-463F-A58D-0066DA36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Co-ordinate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45FA-A3E7-4BDD-AD0D-8C6322FB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37979"/>
            <a:ext cx="9601200" cy="3781721"/>
          </a:xfrm>
        </p:spPr>
        <p:txBody>
          <a:bodyPr>
            <a:normAutofit/>
          </a:bodyPr>
          <a:lstStyle/>
          <a:p>
            <a:r>
              <a:rPr lang="en-US" sz="2400" dirty="0"/>
              <a:t>Spatial :- are used to locate data either on the Earth’s surface in a 3D space or Earth’s reference surface on 2D space</a:t>
            </a:r>
          </a:p>
          <a:p>
            <a:r>
              <a:rPr lang="en-US" sz="2400" dirty="0"/>
              <a:t>Planar:- are used to locate data on a flat surface of a map in a 2D space.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B84F7-9D36-4023-8F8C-6EA6C428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3272616"/>
            <a:ext cx="3456495" cy="4981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FC73A-6824-4DF9-B9D7-420671303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846" y="3272616"/>
            <a:ext cx="4834558" cy="4981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C4D085-0020-419F-ACFB-C09C796B9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332" y="4094460"/>
            <a:ext cx="4767586" cy="4981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11AF2-0F88-4F8C-8F37-3371E7F4B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99" y="4189654"/>
            <a:ext cx="4133186" cy="4270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C69A2-E56E-4FD2-8094-788886289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977" y="4921915"/>
            <a:ext cx="3600595" cy="4981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033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C0C7E-807B-409C-9B2A-F57682E43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2951923"/>
            <a:ext cx="5294243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1F903-7655-4AE1-9F9D-3E5FC9E74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88" y="796410"/>
            <a:ext cx="4387981" cy="6323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BC333928-C64C-4E20-A312-15F063694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A01FAC-0228-4DF2-8282-0ECCBC56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982" y="1513284"/>
            <a:ext cx="5078896" cy="31380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168214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6786</TotalTime>
  <Words>1927</Words>
  <Application>Microsoft Office PowerPoint</Application>
  <PresentationFormat>Widescreen</PresentationFormat>
  <Paragraphs>163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Calibri</vt:lpstr>
      <vt:lpstr>Franklin Gothic Book</vt:lpstr>
      <vt:lpstr>Crop</vt:lpstr>
      <vt:lpstr>Spatial referencing and positioning</vt:lpstr>
      <vt:lpstr>Reference Surface for mapping</vt:lpstr>
      <vt:lpstr>Geoid and ellipsoid</vt:lpstr>
      <vt:lpstr>The Geoid and the vertical datum</vt:lpstr>
      <vt:lpstr>The Geoid and the vertical datum</vt:lpstr>
      <vt:lpstr>The ellipsoid</vt:lpstr>
      <vt:lpstr>Local and Global horizontal datum</vt:lpstr>
      <vt:lpstr>Co-ordinate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 Projection</vt:lpstr>
      <vt:lpstr>PowerPoint Presentation</vt:lpstr>
      <vt:lpstr>PowerPoint Presentation</vt:lpstr>
      <vt:lpstr>Satellite Based Positioning</vt:lpstr>
      <vt:lpstr>Satellite Based Positioning</vt:lpstr>
      <vt:lpstr>Absolute Positioning</vt:lpstr>
      <vt:lpstr>PowerPoint Presentation</vt:lpstr>
      <vt:lpstr>Time, Clocks and World Time</vt:lpstr>
      <vt:lpstr>Errors in Absolute Positioning</vt:lpstr>
      <vt:lpstr>Errors in Absolute Positioning</vt:lpstr>
      <vt:lpstr>Errors in Absolute Positioning</vt:lpstr>
      <vt:lpstr>Errors in Absolute Positioning</vt:lpstr>
      <vt:lpstr>Relative Positioning</vt:lpstr>
      <vt:lpstr>Network Positioning</vt:lpstr>
      <vt:lpstr>Positioning Technology</vt:lpstr>
      <vt:lpstr>GPS</vt:lpstr>
      <vt:lpstr>   GPS</vt:lpstr>
      <vt:lpstr>GLONASS</vt:lpstr>
      <vt:lpstr>Galileo</vt:lpstr>
      <vt:lpstr>Navigation with Indian Constellation (NavIC)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Gentle introduction to GIS</dc:title>
  <dc:creator>Ashokkumar Swaminathan</dc:creator>
  <cp:lastModifiedBy>Sudha Bhagavatheeswaran</cp:lastModifiedBy>
  <cp:revision>149</cp:revision>
  <dcterms:created xsi:type="dcterms:W3CDTF">2018-11-06T11:03:42Z</dcterms:created>
  <dcterms:modified xsi:type="dcterms:W3CDTF">2024-03-14T02:43:53Z</dcterms:modified>
</cp:coreProperties>
</file>